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3"/>
  </p:notesMasterIdLst>
  <p:sldIdLst>
    <p:sldId id="261" r:id="rId5"/>
    <p:sldId id="262" r:id="rId6"/>
    <p:sldId id="326" r:id="rId7"/>
    <p:sldId id="268" r:id="rId8"/>
    <p:sldId id="327" r:id="rId9"/>
    <p:sldId id="270" r:id="rId10"/>
    <p:sldId id="264" r:id="rId11"/>
    <p:sldId id="308" r:id="rId12"/>
    <p:sldId id="303" r:id="rId13"/>
    <p:sldId id="322" r:id="rId14"/>
    <p:sldId id="269" r:id="rId15"/>
    <p:sldId id="301" r:id="rId16"/>
    <p:sldId id="307" r:id="rId17"/>
    <p:sldId id="300" r:id="rId18"/>
    <p:sldId id="318" r:id="rId19"/>
    <p:sldId id="267" r:id="rId20"/>
    <p:sldId id="320" r:id="rId21"/>
    <p:sldId id="306" r:id="rId22"/>
    <p:sldId id="292" r:id="rId23"/>
    <p:sldId id="286" r:id="rId24"/>
    <p:sldId id="291" r:id="rId25"/>
    <p:sldId id="288" r:id="rId26"/>
    <p:sldId id="290" r:id="rId27"/>
    <p:sldId id="287" r:id="rId28"/>
    <p:sldId id="289" r:id="rId29"/>
    <p:sldId id="328" r:id="rId30"/>
    <p:sldId id="266" r:id="rId31"/>
    <p:sldId id="275" r:id="rId32"/>
    <p:sldId id="294" r:id="rId33"/>
    <p:sldId id="293" r:id="rId34"/>
    <p:sldId id="295" r:id="rId35"/>
    <p:sldId id="296" r:id="rId36"/>
    <p:sldId id="321" r:id="rId37"/>
    <p:sldId id="323" r:id="rId38"/>
    <p:sldId id="285" r:id="rId39"/>
    <p:sldId id="284" r:id="rId40"/>
    <p:sldId id="282" r:id="rId41"/>
    <p:sldId id="324" r:id="rId42"/>
    <p:sldId id="281" r:id="rId43"/>
    <p:sldId id="279" r:id="rId44"/>
    <p:sldId id="280" r:id="rId45"/>
    <p:sldId id="276" r:id="rId46"/>
    <p:sldId id="277" r:id="rId47"/>
    <p:sldId id="278" r:id="rId48"/>
    <p:sldId id="283" r:id="rId49"/>
    <p:sldId id="304" r:id="rId50"/>
    <p:sldId id="305" r:id="rId51"/>
    <p:sldId id="32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0B5847-E459-4571-9463-02FC1EF73540}">
          <p14:sldIdLst>
            <p14:sldId id="261"/>
            <p14:sldId id="262"/>
          </p14:sldIdLst>
        </p14:section>
        <p14:section name="Untitled Section" id="{34E08DFB-73BE-4362-86B4-02348C628636}">
          <p14:sldIdLst>
            <p14:sldId id="326"/>
            <p14:sldId id="268"/>
            <p14:sldId id="327"/>
            <p14:sldId id="270"/>
            <p14:sldId id="264"/>
            <p14:sldId id="308"/>
            <p14:sldId id="303"/>
            <p14:sldId id="322"/>
            <p14:sldId id="269"/>
            <p14:sldId id="301"/>
            <p14:sldId id="307"/>
            <p14:sldId id="300"/>
            <p14:sldId id="318"/>
            <p14:sldId id="267"/>
            <p14:sldId id="320"/>
            <p14:sldId id="306"/>
            <p14:sldId id="292"/>
            <p14:sldId id="286"/>
            <p14:sldId id="291"/>
            <p14:sldId id="288"/>
            <p14:sldId id="290"/>
            <p14:sldId id="287"/>
            <p14:sldId id="289"/>
            <p14:sldId id="328"/>
            <p14:sldId id="266"/>
            <p14:sldId id="275"/>
            <p14:sldId id="294"/>
            <p14:sldId id="293"/>
            <p14:sldId id="295"/>
            <p14:sldId id="296"/>
            <p14:sldId id="321"/>
            <p14:sldId id="323"/>
            <p14:sldId id="285"/>
            <p14:sldId id="284"/>
            <p14:sldId id="282"/>
            <p14:sldId id="324"/>
            <p14:sldId id="281"/>
            <p14:sldId id="279"/>
            <p14:sldId id="280"/>
            <p14:sldId id="276"/>
            <p14:sldId id="277"/>
            <p14:sldId id="278"/>
            <p14:sldId id="283"/>
            <p14:sldId id="304"/>
            <p14:sldId id="305"/>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FD8E-EE8F-48E8-9149-72E741384173}" v="55" dt="2023-08-26T15:58:00.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393" autoAdjust="0"/>
    <p:restoredTop sz="94660"/>
  </p:normalViewPr>
  <p:slideViewPr>
    <p:cSldViewPr snapToGrid="0">
      <p:cViewPr varScale="1">
        <p:scale>
          <a:sx n="78" d="100"/>
          <a:sy n="78" d="100"/>
        </p:scale>
        <p:origin x="8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8/26/2023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8/26/2023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spd="slow">
    <p:wipe/>
  </p:transition>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21793" y="110333"/>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20434" y="2235199"/>
            <a:ext cx="6991084" cy="1344609"/>
          </a:xfrm>
        </p:spPr>
        <p:txBody>
          <a:bodyPr>
            <a:normAutofit/>
          </a:bodyPr>
          <a:lstStyle/>
          <a:p>
            <a:pPr algn="ctr"/>
            <a:r>
              <a:rPr lang="en-US" dirty="0"/>
              <a:t> </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4111621"/>
            <a:ext cx="6857999" cy="443446"/>
          </a:xfrm>
        </p:spPr>
        <p:txBody>
          <a:bodyPr>
            <a:noAutofit/>
          </a:bodyPr>
          <a:lstStyle/>
          <a:p>
            <a:pPr algn="ctr"/>
            <a:r>
              <a:rPr lang="en-US" sz="2400" b="1" dirty="0">
                <a:solidFill>
                  <a:schemeClr val="tx1"/>
                </a:solidFill>
              </a:rPr>
              <a:t>By Bhavana Jaiswal</a:t>
            </a:r>
          </a:p>
        </p:txBody>
      </p:sp>
      <p:sp>
        <p:nvSpPr>
          <p:cNvPr id="6" name="TextBox 5">
            <a:extLst>
              <a:ext uri="{FF2B5EF4-FFF2-40B4-BE49-F238E27FC236}">
                <a16:creationId xmlns:a16="http://schemas.microsoft.com/office/drawing/2014/main" id="{DE2ACEB2-E342-2A51-624E-90B5C38F8853}"/>
              </a:ext>
            </a:extLst>
          </p:cNvPr>
          <p:cNvSpPr txBox="1"/>
          <p:nvPr/>
        </p:nvSpPr>
        <p:spPr>
          <a:xfrm>
            <a:off x="2672702" y="2772902"/>
            <a:ext cx="6590087" cy="1138773"/>
          </a:xfrm>
          <a:prstGeom prst="rect">
            <a:avLst/>
          </a:prstGeom>
          <a:noFill/>
        </p:spPr>
        <p:txBody>
          <a:bodyPr wrap="square">
            <a:spAutoFit/>
          </a:bodyPr>
          <a:lstStyle/>
          <a:p>
            <a:pPr algn="ctr"/>
            <a:r>
              <a:rPr lang="en-US" sz="4800" dirty="0"/>
              <a:t>Olympic Data Analytics</a:t>
            </a:r>
            <a:br>
              <a:rPr lang="en-US" dirty="0"/>
            </a:br>
            <a:r>
              <a:rPr lang="en-US" sz="2000" dirty="0"/>
              <a:t>End to end data Engineering project</a:t>
            </a:r>
            <a:endParaRPr lang="en-IN" sz="2000" dirty="0"/>
          </a:p>
        </p:txBody>
      </p:sp>
    </p:spTree>
    <p:extLst>
      <p:ext uri="{BB962C8B-B14F-4D97-AF65-F5344CB8AC3E}">
        <p14:creationId xmlns:p14="http://schemas.microsoft.com/office/powerpoint/2010/main" val="133719220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6D82-5A93-F26F-0121-4A1717934549}"/>
              </a:ext>
            </a:extLst>
          </p:cNvPr>
          <p:cNvSpPr>
            <a:spLocks noGrp="1"/>
          </p:cNvSpPr>
          <p:nvPr>
            <p:ph type="ctrTitle"/>
          </p:nvPr>
        </p:nvSpPr>
        <p:spPr>
          <a:xfrm>
            <a:off x="1876424" y="1122363"/>
            <a:ext cx="8791575" cy="1080063"/>
          </a:xfrm>
        </p:spPr>
        <p:txBody>
          <a:bodyPr/>
          <a:lstStyle/>
          <a:p>
            <a:r>
              <a:rPr lang="en-US" dirty="0" err="1"/>
              <a:t>Adls</a:t>
            </a:r>
            <a:r>
              <a:rPr lang="en-US" dirty="0"/>
              <a:t> gen-2 storage account</a:t>
            </a:r>
            <a:endParaRPr lang="en-IN" dirty="0"/>
          </a:p>
        </p:txBody>
      </p:sp>
      <p:sp>
        <p:nvSpPr>
          <p:cNvPr id="3" name="Subtitle 2">
            <a:extLst>
              <a:ext uri="{FF2B5EF4-FFF2-40B4-BE49-F238E27FC236}">
                <a16:creationId xmlns:a16="http://schemas.microsoft.com/office/drawing/2014/main" id="{0C88E254-988A-7F9F-71BB-8A29CA759062}"/>
              </a:ext>
            </a:extLst>
          </p:cNvPr>
          <p:cNvSpPr>
            <a:spLocks noGrp="1"/>
          </p:cNvSpPr>
          <p:nvPr>
            <p:ph type="subTitle" idx="1"/>
          </p:nvPr>
        </p:nvSpPr>
        <p:spPr>
          <a:xfrm>
            <a:off x="304800" y="2369574"/>
            <a:ext cx="11464413" cy="4188542"/>
          </a:xfrm>
        </p:spPr>
        <p:txBody>
          <a:bodyPr>
            <a:normAutofit/>
          </a:bodyPr>
          <a:lstStyle/>
          <a:p>
            <a:r>
              <a:rPr lang="en-US" sz="2400" b="0" i="0" dirty="0">
                <a:solidFill>
                  <a:schemeClr val="tx1">
                    <a:lumMod val="95000"/>
                  </a:schemeClr>
                </a:solidFill>
                <a:effectLst/>
                <a:latin typeface="Söhne"/>
              </a:rPr>
              <a:t>Welcome to the realm of Azure Data Lake Storage Gen2 (ADLS Gen2) storage accounts, where data lakes are infused with the unmatched power of scalability and efficiency. As we navigate the landscape of Olympic data, ADLS Gen2 emerges as the cornerstone of our data storage and management strategy. This robust storage solution serves as the bedrock for hosting both raw and processed Olympic data, allowing us to seamlessly manage structured and unstructured information on a grand scale. Join me as we dive into the capabilities of ADLS Gen2 storage accounts, witnessing how they shape the foundation of our data-driven journey.</a:t>
            </a:r>
            <a:endParaRPr lang="en-IN" sz="2400" dirty="0">
              <a:solidFill>
                <a:schemeClr val="tx1">
                  <a:lumMod val="95000"/>
                </a:schemeClr>
              </a:solidFill>
            </a:endParaRPr>
          </a:p>
        </p:txBody>
      </p:sp>
    </p:spTree>
    <p:extLst>
      <p:ext uri="{BB962C8B-B14F-4D97-AF65-F5344CB8AC3E}">
        <p14:creationId xmlns:p14="http://schemas.microsoft.com/office/powerpoint/2010/main" val="22370984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45B5D-11AD-6A98-8D2C-BB4E7F7261F6}"/>
              </a:ext>
            </a:extLst>
          </p:cNvPr>
          <p:cNvPicPr>
            <a:picLocks noChangeAspect="1"/>
          </p:cNvPicPr>
          <p:nvPr/>
        </p:nvPicPr>
        <p:blipFill>
          <a:blip r:embed="rId2"/>
          <a:stretch>
            <a:fillRect/>
          </a:stretch>
        </p:blipFill>
        <p:spPr>
          <a:xfrm>
            <a:off x="0" y="473171"/>
            <a:ext cx="12192000" cy="5911658"/>
          </a:xfrm>
          <a:prstGeom prst="rect">
            <a:avLst/>
          </a:prstGeom>
        </p:spPr>
      </p:pic>
    </p:spTree>
    <p:extLst>
      <p:ext uri="{BB962C8B-B14F-4D97-AF65-F5344CB8AC3E}">
        <p14:creationId xmlns:p14="http://schemas.microsoft.com/office/powerpoint/2010/main" val="166116305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F31D2-E9E6-2430-CB9B-EDFA65403A27}"/>
              </a:ext>
            </a:extLst>
          </p:cNvPr>
          <p:cNvPicPr>
            <a:picLocks noChangeAspect="1"/>
          </p:cNvPicPr>
          <p:nvPr/>
        </p:nvPicPr>
        <p:blipFill>
          <a:blip r:embed="rId2"/>
          <a:stretch>
            <a:fillRect/>
          </a:stretch>
        </p:blipFill>
        <p:spPr>
          <a:xfrm>
            <a:off x="0" y="517525"/>
            <a:ext cx="12192000" cy="5822950"/>
          </a:xfrm>
          <a:prstGeom prst="rect">
            <a:avLst/>
          </a:prstGeom>
        </p:spPr>
      </p:pic>
    </p:spTree>
    <p:extLst>
      <p:ext uri="{BB962C8B-B14F-4D97-AF65-F5344CB8AC3E}">
        <p14:creationId xmlns:p14="http://schemas.microsoft.com/office/powerpoint/2010/main" val="320850638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74EBB4-76E4-B0ED-B4FC-E33346ACA2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6638631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627A1-64BA-5EB2-B8D6-C083678B2CD5}"/>
              </a:ext>
            </a:extLst>
          </p:cNvPr>
          <p:cNvPicPr>
            <a:picLocks noChangeAspect="1"/>
          </p:cNvPicPr>
          <p:nvPr/>
        </p:nvPicPr>
        <p:blipFill>
          <a:blip r:embed="rId2"/>
          <a:stretch>
            <a:fillRect/>
          </a:stretch>
        </p:blipFill>
        <p:spPr>
          <a:xfrm>
            <a:off x="0" y="447814"/>
            <a:ext cx="12192000" cy="5962372"/>
          </a:xfrm>
          <a:prstGeom prst="rect">
            <a:avLst/>
          </a:prstGeom>
        </p:spPr>
      </p:pic>
    </p:spTree>
    <p:extLst>
      <p:ext uri="{BB962C8B-B14F-4D97-AF65-F5344CB8AC3E}">
        <p14:creationId xmlns:p14="http://schemas.microsoft.com/office/powerpoint/2010/main" val="268491136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94256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1E849-AD78-4BCB-5E7E-F27957C17D28}"/>
              </a:ext>
            </a:extLst>
          </p:cNvPr>
          <p:cNvPicPr>
            <a:picLocks noChangeAspect="1"/>
          </p:cNvPicPr>
          <p:nvPr/>
        </p:nvPicPr>
        <p:blipFill>
          <a:blip r:embed="rId2"/>
          <a:stretch>
            <a:fillRect/>
          </a:stretch>
        </p:blipFill>
        <p:spPr>
          <a:xfrm>
            <a:off x="0" y="517525"/>
            <a:ext cx="12192000" cy="5822950"/>
          </a:xfrm>
          <a:prstGeom prst="rect">
            <a:avLst/>
          </a:prstGeom>
        </p:spPr>
      </p:pic>
    </p:spTree>
    <p:extLst>
      <p:ext uri="{BB962C8B-B14F-4D97-AF65-F5344CB8AC3E}">
        <p14:creationId xmlns:p14="http://schemas.microsoft.com/office/powerpoint/2010/main" val="299876865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501AF-B0D9-E0E5-3085-A049832DE497}"/>
              </a:ext>
            </a:extLst>
          </p:cNvPr>
          <p:cNvSpPr>
            <a:spLocks noGrp="1"/>
          </p:cNvSpPr>
          <p:nvPr>
            <p:ph type="ctrTitle"/>
          </p:nvPr>
        </p:nvSpPr>
        <p:spPr>
          <a:xfrm>
            <a:off x="550606" y="983227"/>
            <a:ext cx="10117393" cy="1140541"/>
          </a:xfrm>
        </p:spPr>
        <p:txBody>
          <a:bodyPr/>
          <a:lstStyle/>
          <a:p>
            <a:pPr algn="ctr"/>
            <a:r>
              <a:rPr lang="en-US" dirty="0"/>
              <a:t>Creating Azure </a:t>
            </a:r>
            <a:r>
              <a:rPr lang="en-US" dirty="0" err="1"/>
              <a:t>databricks</a:t>
            </a:r>
            <a:r>
              <a:rPr lang="en-US" dirty="0"/>
              <a:t> </a:t>
            </a:r>
            <a:endParaRPr lang="en-IN" dirty="0"/>
          </a:p>
        </p:txBody>
      </p:sp>
      <p:sp>
        <p:nvSpPr>
          <p:cNvPr id="3" name="Subtitle 2">
            <a:extLst>
              <a:ext uri="{FF2B5EF4-FFF2-40B4-BE49-F238E27FC236}">
                <a16:creationId xmlns:a16="http://schemas.microsoft.com/office/drawing/2014/main" id="{6C87E64B-4F9E-315E-BD46-742FDBA3F5FB}"/>
              </a:ext>
            </a:extLst>
          </p:cNvPr>
          <p:cNvSpPr>
            <a:spLocks noGrp="1"/>
          </p:cNvSpPr>
          <p:nvPr>
            <p:ph type="subTitle" idx="1"/>
          </p:nvPr>
        </p:nvSpPr>
        <p:spPr>
          <a:xfrm>
            <a:off x="363794" y="2723535"/>
            <a:ext cx="11041625" cy="3844413"/>
          </a:xfrm>
        </p:spPr>
        <p:txBody>
          <a:bodyPr>
            <a:normAutofit/>
          </a:bodyPr>
          <a:lstStyle/>
          <a:p>
            <a:r>
              <a:rPr lang="en-US" b="0" i="0" dirty="0">
                <a:solidFill>
                  <a:schemeClr val="tx1">
                    <a:lumMod val="95000"/>
                  </a:schemeClr>
                </a:solidFill>
                <a:effectLst/>
                <a:latin typeface="Söhne"/>
              </a:rPr>
              <a:t>Welcome to the world of Azure Databricks, where data exploration transcends boundaries and advanced analytics take center stage. As we journey through Olympic data, Azure Databricks emerges as our beacon of insight, transforming raw information into valuable understanding. This collaborative Apache Spark-based platform enables us to orchestrate complex data transformations, execute machine learning models, and engage in interactive data exploration. Join me as we unravel the capabilities of Azure Databricks, witnessing how it empowers us to distill Olympic data into actionable insights.</a:t>
            </a:r>
            <a:endParaRPr lang="en-IN" dirty="0">
              <a:solidFill>
                <a:schemeClr val="tx1">
                  <a:lumMod val="95000"/>
                </a:schemeClr>
              </a:solidFill>
            </a:endParaRPr>
          </a:p>
        </p:txBody>
      </p:sp>
    </p:spTree>
    <p:extLst>
      <p:ext uri="{BB962C8B-B14F-4D97-AF65-F5344CB8AC3E}">
        <p14:creationId xmlns:p14="http://schemas.microsoft.com/office/powerpoint/2010/main" val="193774989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D772B-EB5C-AAF1-CFC4-248F09F2384A}"/>
              </a:ext>
            </a:extLst>
          </p:cNvPr>
          <p:cNvPicPr>
            <a:picLocks noChangeAspect="1"/>
          </p:cNvPicPr>
          <p:nvPr/>
        </p:nvPicPr>
        <p:blipFill>
          <a:blip r:embed="rId2"/>
          <a:stretch>
            <a:fillRect/>
          </a:stretch>
        </p:blipFill>
        <p:spPr>
          <a:xfrm>
            <a:off x="0" y="539750"/>
            <a:ext cx="12192000" cy="5778500"/>
          </a:xfrm>
          <a:prstGeom prst="rect">
            <a:avLst/>
          </a:prstGeom>
        </p:spPr>
      </p:pic>
    </p:spTree>
    <p:extLst>
      <p:ext uri="{BB962C8B-B14F-4D97-AF65-F5344CB8AC3E}">
        <p14:creationId xmlns:p14="http://schemas.microsoft.com/office/powerpoint/2010/main" val="36850223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67B06-6A23-BA6E-8A8C-FFE44DEF82EF}"/>
              </a:ext>
            </a:extLst>
          </p:cNvPr>
          <p:cNvPicPr>
            <a:picLocks noChangeAspect="1"/>
          </p:cNvPicPr>
          <p:nvPr/>
        </p:nvPicPr>
        <p:blipFill>
          <a:blip r:embed="rId2"/>
          <a:stretch>
            <a:fillRect/>
          </a:stretch>
        </p:blipFill>
        <p:spPr>
          <a:xfrm>
            <a:off x="0" y="2594542"/>
            <a:ext cx="12192000" cy="1668915"/>
          </a:xfrm>
          <a:prstGeom prst="rect">
            <a:avLst/>
          </a:prstGeom>
        </p:spPr>
      </p:pic>
    </p:spTree>
    <p:extLst>
      <p:ext uri="{BB962C8B-B14F-4D97-AF65-F5344CB8AC3E}">
        <p14:creationId xmlns:p14="http://schemas.microsoft.com/office/powerpoint/2010/main" val="23925968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IN"/>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147485"/>
            <a:ext cx="3084891" cy="803736"/>
          </a:xfrm>
        </p:spPr>
        <p:txBody>
          <a:bodyPr>
            <a:normAutofit/>
          </a:bodyPr>
          <a:lstStyle/>
          <a:p>
            <a:pPr algn="ctr"/>
            <a:r>
              <a:rPr lang="en-US" sz="3200" dirty="0"/>
              <a:t>Agenda</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567230" y="1093788"/>
            <a:ext cx="4624769" cy="5906780"/>
          </a:xfrm>
        </p:spPr>
        <p:txBody>
          <a:bodyPr>
            <a:noAutofit/>
          </a:bodyPr>
          <a:lstStyle/>
          <a:p>
            <a:pPr>
              <a:lnSpc>
                <a:spcPct val="110000"/>
              </a:lnSpc>
            </a:pPr>
            <a:r>
              <a:rPr lang="en-IN" b="1" i="0" dirty="0">
                <a:effectLst/>
                <a:latin typeface="Söhne"/>
              </a:rPr>
              <a:t>1. Introduction</a:t>
            </a:r>
          </a:p>
          <a:p>
            <a:pPr>
              <a:lnSpc>
                <a:spcPct val="110000"/>
              </a:lnSpc>
            </a:pPr>
            <a:r>
              <a:rPr lang="en-IN" b="1" dirty="0">
                <a:latin typeface="Söhne"/>
              </a:rPr>
              <a:t>2.</a:t>
            </a:r>
            <a:r>
              <a:rPr lang="en-IN" b="1" i="0" dirty="0">
                <a:effectLst/>
                <a:latin typeface="Söhne"/>
              </a:rPr>
              <a:t> Data Collection and Preparation</a:t>
            </a:r>
            <a:endParaRPr lang="en-IN" b="1" dirty="0">
              <a:latin typeface="Söhne"/>
            </a:endParaRPr>
          </a:p>
          <a:p>
            <a:pPr>
              <a:lnSpc>
                <a:spcPct val="110000"/>
              </a:lnSpc>
            </a:pPr>
            <a:r>
              <a:rPr lang="en-IN" b="1" dirty="0">
                <a:latin typeface="Söhne"/>
              </a:rPr>
              <a:t>3. </a:t>
            </a:r>
            <a:r>
              <a:rPr lang="en-IN" b="1" i="0" dirty="0">
                <a:effectLst/>
                <a:latin typeface="Söhne"/>
              </a:rPr>
              <a:t>Data Storage and Management</a:t>
            </a:r>
          </a:p>
          <a:p>
            <a:pPr>
              <a:lnSpc>
                <a:spcPct val="110000"/>
              </a:lnSpc>
            </a:pPr>
            <a:r>
              <a:rPr lang="en-IN" b="1" dirty="0">
                <a:latin typeface="Söhne"/>
              </a:rPr>
              <a:t>4. </a:t>
            </a:r>
            <a:r>
              <a:rPr lang="en-US" b="1" i="0" dirty="0">
                <a:effectLst/>
                <a:latin typeface="Söhne"/>
              </a:rPr>
              <a:t>. Data Exploration and Analysis with Azure Databricks</a:t>
            </a:r>
          </a:p>
          <a:p>
            <a:pPr>
              <a:lnSpc>
                <a:spcPct val="110000"/>
              </a:lnSpc>
            </a:pPr>
            <a:r>
              <a:rPr lang="en-US" b="1" dirty="0">
                <a:latin typeface="Söhne"/>
              </a:rPr>
              <a:t>5.</a:t>
            </a:r>
            <a:r>
              <a:rPr lang="en-US" b="1" i="0" dirty="0">
                <a:effectLst/>
                <a:latin typeface="Söhne"/>
              </a:rPr>
              <a:t> Advanced Analytics with Azure Synapse Analytics</a:t>
            </a:r>
          </a:p>
          <a:p>
            <a:pPr>
              <a:lnSpc>
                <a:spcPct val="110000"/>
              </a:lnSpc>
            </a:pPr>
            <a:r>
              <a:rPr lang="en-US" b="1" dirty="0">
                <a:latin typeface="Söhne"/>
              </a:rPr>
              <a:t>6.</a:t>
            </a:r>
            <a:r>
              <a:rPr lang="en-IN" b="1" i="0" dirty="0">
                <a:effectLst/>
                <a:latin typeface="Söhne"/>
              </a:rPr>
              <a:t> Conclusion and Insights</a:t>
            </a:r>
            <a:endParaRPr lang="en-US" b="1" dirty="0">
              <a:latin typeface="Söhne"/>
            </a:endParaRPr>
          </a:p>
        </p:txBody>
      </p:sp>
      <p:pic>
        <p:nvPicPr>
          <p:cNvPr id="6" name="Picture 5">
            <a:extLst>
              <a:ext uri="{FF2B5EF4-FFF2-40B4-BE49-F238E27FC236}">
                <a16:creationId xmlns:a16="http://schemas.microsoft.com/office/drawing/2014/main" id="{C51DC7BD-3514-41D6-B48E-BF0D6F98BACE}"/>
              </a:ext>
            </a:extLst>
          </p:cNvPr>
          <p:cNvPicPr>
            <a:picLocks noChangeAspect="1"/>
          </p:cNvPicPr>
          <p:nvPr/>
        </p:nvPicPr>
        <p:blipFill>
          <a:blip r:embed="rId5"/>
          <a:stretch>
            <a:fillRect/>
          </a:stretch>
        </p:blipFill>
        <p:spPr>
          <a:xfrm>
            <a:off x="1738313" y="1597820"/>
            <a:ext cx="4487107" cy="3378199"/>
          </a:xfrm>
          <a:prstGeom prst="rect">
            <a:avLst/>
          </a:prstGeom>
        </p:spPr>
      </p:pic>
      <p:sp>
        <p:nvSpPr>
          <p:cNvPr id="7" name="Rectangle 6">
            <a:extLst>
              <a:ext uri="{FF2B5EF4-FFF2-40B4-BE49-F238E27FC236}">
                <a16:creationId xmlns:a16="http://schemas.microsoft.com/office/drawing/2014/main" id="{3C045A22-9A58-D831-0950-1AA382F9C79B}"/>
              </a:ext>
            </a:extLst>
          </p:cNvPr>
          <p:cNvSpPr/>
          <p:nvPr/>
        </p:nvSpPr>
        <p:spPr>
          <a:xfrm>
            <a:off x="2382473" y="5289551"/>
            <a:ext cx="3573710" cy="557576"/>
          </a:xfrm>
          <a:prstGeom prst="rect">
            <a:avLst/>
          </a:prstGeom>
          <a:solidFill>
            <a:srgbClr val="0070C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Microsoft Azure</a:t>
            </a:r>
            <a:endParaRPr lang="en-IN" sz="3600" dirty="0">
              <a:solidFill>
                <a:schemeClr val="tx1"/>
              </a:solidFill>
            </a:endParaRPr>
          </a:p>
        </p:txBody>
      </p:sp>
    </p:spTree>
    <p:extLst>
      <p:ext uri="{BB962C8B-B14F-4D97-AF65-F5344CB8AC3E}">
        <p14:creationId xmlns:p14="http://schemas.microsoft.com/office/powerpoint/2010/main" val="109484937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AFCE3-8AC4-9CFE-9A69-8A391FA38B3A}"/>
              </a:ext>
            </a:extLst>
          </p:cNvPr>
          <p:cNvPicPr>
            <a:picLocks noChangeAspect="1"/>
          </p:cNvPicPr>
          <p:nvPr/>
        </p:nvPicPr>
        <p:blipFill>
          <a:blip r:embed="rId2"/>
          <a:stretch>
            <a:fillRect/>
          </a:stretch>
        </p:blipFill>
        <p:spPr>
          <a:xfrm>
            <a:off x="0" y="1629137"/>
            <a:ext cx="12192000" cy="3599725"/>
          </a:xfrm>
          <a:prstGeom prst="rect">
            <a:avLst/>
          </a:prstGeom>
        </p:spPr>
      </p:pic>
    </p:spTree>
    <p:extLst>
      <p:ext uri="{BB962C8B-B14F-4D97-AF65-F5344CB8AC3E}">
        <p14:creationId xmlns:p14="http://schemas.microsoft.com/office/powerpoint/2010/main" val="179947370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FC4A22-0AF1-D327-E87B-E5064ED6B117}"/>
              </a:ext>
            </a:extLst>
          </p:cNvPr>
          <p:cNvPicPr>
            <a:picLocks noChangeAspect="1"/>
          </p:cNvPicPr>
          <p:nvPr/>
        </p:nvPicPr>
        <p:blipFill>
          <a:blip r:embed="rId2"/>
          <a:stretch>
            <a:fillRect/>
          </a:stretch>
        </p:blipFill>
        <p:spPr>
          <a:xfrm>
            <a:off x="0" y="511175"/>
            <a:ext cx="12192000" cy="5835650"/>
          </a:xfrm>
          <a:prstGeom prst="rect">
            <a:avLst/>
          </a:prstGeom>
        </p:spPr>
      </p:pic>
    </p:spTree>
    <p:extLst>
      <p:ext uri="{BB962C8B-B14F-4D97-AF65-F5344CB8AC3E}">
        <p14:creationId xmlns:p14="http://schemas.microsoft.com/office/powerpoint/2010/main" val="6262239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DA2F82-151D-84CD-87B0-641829B54BAF}"/>
              </a:ext>
            </a:extLst>
          </p:cNvPr>
          <p:cNvPicPr>
            <a:picLocks noChangeAspect="1"/>
          </p:cNvPicPr>
          <p:nvPr/>
        </p:nvPicPr>
        <p:blipFill>
          <a:blip r:embed="rId2"/>
          <a:stretch>
            <a:fillRect/>
          </a:stretch>
        </p:blipFill>
        <p:spPr>
          <a:xfrm>
            <a:off x="0" y="1520825"/>
            <a:ext cx="12192000" cy="3816350"/>
          </a:xfrm>
          <a:prstGeom prst="rect">
            <a:avLst/>
          </a:prstGeom>
        </p:spPr>
      </p:pic>
    </p:spTree>
    <p:extLst>
      <p:ext uri="{BB962C8B-B14F-4D97-AF65-F5344CB8AC3E}">
        <p14:creationId xmlns:p14="http://schemas.microsoft.com/office/powerpoint/2010/main" val="6342066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7ABE6C-AC00-2756-F5BE-4A32D4D5208E}"/>
              </a:ext>
            </a:extLst>
          </p:cNvPr>
          <p:cNvPicPr>
            <a:picLocks noChangeAspect="1"/>
          </p:cNvPicPr>
          <p:nvPr/>
        </p:nvPicPr>
        <p:blipFill>
          <a:blip r:embed="rId2"/>
          <a:stretch>
            <a:fillRect/>
          </a:stretch>
        </p:blipFill>
        <p:spPr>
          <a:xfrm>
            <a:off x="0" y="1216025"/>
            <a:ext cx="12192000" cy="4425950"/>
          </a:xfrm>
          <a:prstGeom prst="rect">
            <a:avLst/>
          </a:prstGeom>
        </p:spPr>
      </p:pic>
    </p:spTree>
    <p:extLst>
      <p:ext uri="{BB962C8B-B14F-4D97-AF65-F5344CB8AC3E}">
        <p14:creationId xmlns:p14="http://schemas.microsoft.com/office/powerpoint/2010/main" val="247694703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3EB594-901B-F795-D045-365F0D690D57}"/>
              </a:ext>
            </a:extLst>
          </p:cNvPr>
          <p:cNvPicPr>
            <a:picLocks noChangeAspect="1"/>
          </p:cNvPicPr>
          <p:nvPr/>
        </p:nvPicPr>
        <p:blipFill>
          <a:blip r:embed="rId2"/>
          <a:stretch>
            <a:fillRect/>
          </a:stretch>
        </p:blipFill>
        <p:spPr>
          <a:xfrm>
            <a:off x="0" y="768350"/>
            <a:ext cx="12192000" cy="5321300"/>
          </a:xfrm>
          <a:prstGeom prst="rect">
            <a:avLst/>
          </a:prstGeom>
        </p:spPr>
      </p:pic>
    </p:spTree>
    <p:extLst>
      <p:ext uri="{BB962C8B-B14F-4D97-AF65-F5344CB8AC3E}">
        <p14:creationId xmlns:p14="http://schemas.microsoft.com/office/powerpoint/2010/main" val="28424572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99C65-C767-5A3E-1CCB-F2454B481101}"/>
              </a:ext>
            </a:extLst>
          </p:cNvPr>
          <p:cNvPicPr>
            <a:picLocks noChangeAspect="1"/>
          </p:cNvPicPr>
          <p:nvPr/>
        </p:nvPicPr>
        <p:blipFill>
          <a:blip r:embed="rId2"/>
          <a:stretch>
            <a:fillRect/>
          </a:stretch>
        </p:blipFill>
        <p:spPr>
          <a:xfrm>
            <a:off x="0" y="1771650"/>
            <a:ext cx="12192000" cy="3314700"/>
          </a:xfrm>
          <a:prstGeom prst="rect">
            <a:avLst/>
          </a:prstGeom>
        </p:spPr>
      </p:pic>
    </p:spTree>
    <p:extLst>
      <p:ext uri="{BB962C8B-B14F-4D97-AF65-F5344CB8AC3E}">
        <p14:creationId xmlns:p14="http://schemas.microsoft.com/office/powerpoint/2010/main" val="249949614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5D3CB-EBA9-7F37-D266-3E5AC31D0E43}"/>
              </a:ext>
            </a:extLst>
          </p:cNvPr>
          <p:cNvSpPr>
            <a:spLocks noGrp="1"/>
          </p:cNvSpPr>
          <p:nvPr>
            <p:ph type="ctrTitle"/>
          </p:nvPr>
        </p:nvSpPr>
        <p:spPr>
          <a:xfrm>
            <a:off x="747252" y="1122363"/>
            <a:ext cx="9920747" cy="1030902"/>
          </a:xfrm>
        </p:spPr>
        <p:txBody>
          <a:bodyPr>
            <a:normAutofit fontScale="90000"/>
          </a:bodyPr>
          <a:lstStyle/>
          <a:p>
            <a:r>
              <a:rPr lang="en-US" dirty="0"/>
              <a:t>Getting back all the transform data</a:t>
            </a:r>
            <a:endParaRPr lang="en-IN" dirty="0"/>
          </a:p>
        </p:txBody>
      </p:sp>
      <p:sp>
        <p:nvSpPr>
          <p:cNvPr id="3" name="Subtitle 2">
            <a:extLst>
              <a:ext uri="{FF2B5EF4-FFF2-40B4-BE49-F238E27FC236}">
                <a16:creationId xmlns:a16="http://schemas.microsoft.com/office/drawing/2014/main" id="{D9F3DA53-272D-8D66-6008-5A9407019A29}"/>
              </a:ext>
            </a:extLst>
          </p:cNvPr>
          <p:cNvSpPr>
            <a:spLocks noGrp="1"/>
          </p:cNvSpPr>
          <p:nvPr>
            <p:ph type="subTitle" idx="1"/>
          </p:nvPr>
        </p:nvSpPr>
        <p:spPr>
          <a:xfrm>
            <a:off x="304800" y="2153265"/>
            <a:ext cx="11336594" cy="4257367"/>
          </a:xfrm>
        </p:spPr>
        <p:txBody>
          <a:bodyPr>
            <a:normAutofit/>
          </a:bodyPr>
          <a:lstStyle/>
          <a:p>
            <a:r>
              <a:rPr lang="en-US" sz="2400" b="0" i="0" dirty="0">
                <a:solidFill>
                  <a:schemeClr val="tx1">
                    <a:lumMod val="95000"/>
                  </a:schemeClr>
                </a:solidFill>
                <a:effectLst/>
                <a:latin typeface="Söhne"/>
              </a:rPr>
              <a:t>The journey from data exploration to actionable insights reaches its pinnacle with the harmonious integration of Azure Databricks and Azure Data Lake Storage Gen2 (ADLS Gen2). As we transform raw data into valuable insights within Azure Databricks, the synergy continues as we effortlessly funnel these insights back to ADLS Gen2. This seamless transition ensures our refined outcomes are securely stored, scalable, and ready for the next stage of our data-driven journey. Join me as we witness the culmination of data exploration and storage, all within the cohesive embrace of Azure's transformative technologies.</a:t>
            </a:r>
            <a:endParaRPr lang="en-IN" sz="2400" dirty="0">
              <a:solidFill>
                <a:schemeClr val="tx1">
                  <a:lumMod val="95000"/>
                </a:schemeClr>
              </a:solidFill>
            </a:endParaRPr>
          </a:p>
        </p:txBody>
      </p:sp>
    </p:spTree>
    <p:extLst>
      <p:ext uri="{BB962C8B-B14F-4D97-AF65-F5344CB8AC3E}">
        <p14:creationId xmlns:p14="http://schemas.microsoft.com/office/powerpoint/2010/main" val="147843652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69D64E-A8B4-4915-0551-C2E977C18DC9}"/>
              </a:ext>
            </a:extLst>
          </p:cNvPr>
          <p:cNvPicPr>
            <a:picLocks noChangeAspect="1"/>
          </p:cNvPicPr>
          <p:nvPr/>
        </p:nvPicPr>
        <p:blipFill>
          <a:blip r:embed="rId2"/>
          <a:stretch>
            <a:fillRect/>
          </a:stretch>
        </p:blipFill>
        <p:spPr>
          <a:xfrm>
            <a:off x="0" y="501650"/>
            <a:ext cx="12192000" cy="5854700"/>
          </a:xfrm>
          <a:prstGeom prst="rect">
            <a:avLst/>
          </a:prstGeom>
        </p:spPr>
      </p:pic>
    </p:spTree>
    <p:extLst>
      <p:ext uri="{BB962C8B-B14F-4D97-AF65-F5344CB8AC3E}">
        <p14:creationId xmlns:p14="http://schemas.microsoft.com/office/powerpoint/2010/main" val="317127501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069386-1033-A813-7D7D-BC20D6FE13B6}"/>
              </a:ext>
            </a:extLst>
          </p:cNvPr>
          <p:cNvPicPr>
            <a:picLocks noChangeAspect="1"/>
          </p:cNvPicPr>
          <p:nvPr/>
        </p:nvPicPr>
        <p:blipFill>
          <a:blip r:embed="rId2"/>
          <a:stretch>
            <a:fillRect/>
          </a:stretch>
        </p:blipFill>
        <p:spPr>
          <a:xfrm>
            <a:off x="0" y="444632"/>
            <a:ext cx="12192000" cy="5968735"/>
          </a:xfrm>
          <a:prstGeom prst="rect">
            <a:avLst/>
          </a:prstGeom>
        </p:spPr>
      </p:pic>
    </p:spTree>
    <p:extLst>
      <p:ext uri="{BB962C8B-B14F-4D97-AF65-F5344CB8AC3E}">
        <p14:creationId xmlns:p14="http://schemas.microsoft.com/office/powerpoint/2010/main" val="221077467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812FE6-45AE-3E38-0D78-B4A14B48707C}"/>
              </a:ext>
            </a:extLst>
          </p:cNvPr>
          <p:cNvPicPr>
            <a:picLocks noChangeAspect="1"/>
          </p:cNvPicPr>
          <p:nvPr/>
        </p:nvPicPr>
        <p:blipFill>
          <a:blip r:embed="rId2"/>
          <a:stretch>
            <a:fillRect/>
          </a:stretch>
        </p:blipFill>
        <p:spPr>
          <a:xfrm>
            <a:off x="0" y="646251"/>
            <a:ext cx="12192000" cy="5565498"/>
          </a:xfrm>
          <a:prstGeom prst="rect">
            <a:avLst/>
          </a:prstGeom>
        </p:spPr>
      </p:pic>
    </p:spTree>
    <p:extLst>
      <p:ext uri="{BB962C8B-B14F-4D97-AF65-F5344CB8AC3E}">
        <p14:creationId xmlns:p14="http://schemas.microsoft.com/office/powerpoint/2010/main" val="19988720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4E82-D499-9771-D65A-6D5A246A4A4E}"/>
              </a:ext>
            </a:extLst>
          </p:cNvPr>
          <p:cNvSpPr>
            <a:spLocks noGrp="1"/>
          </p:cNvSpPr>
          <p:nvPr>
            <p:ph type="ctrTitle"/>
          </p:nvPr>
        </p:nvSpPr>
        <p:spPr>
          <a:xfrm>
            <a:off x="1876424" y="1012723"/>
            <a:ext cx="8791575" cy="983225"/>
          </a:xfrm>
        </p:spPr>
        <p:txBody>
          <a:bodyPr/>
          <a:lstStyle/>
          <a:p>
            <a:pPr algn="ctr"/>
            <a:r>
              <a:rPr lang="en-US" dirty="0"/>
              <a:t>Introduction</a:t>
            </a:r>
            <a:endParaRPr lang="en-IN" dirty="0"/>
          </a:p>
        </p:txBody>
      </p:sp>
      <p:sp>
        <p:nvSpPr>
          <p:cNvPr id="3" name="Subtitle 2">
            <a:extLst>
              <a:ext uri="{FF2B5EF4-FFF2-40B4-BE49-F238E27FC236}">
                <a16:creationId xmlns:a16="http://schemas.microsoft.com/office/drawing/2014/main" id="{2F7F3792-E9FF-B74E-F9AB-98BA2728C213}"/>
              </a:ext>
            </a:extLst>
          </p:cNvPr>
          <p:cNvSpPr>
            <a:spLocks noGrp="1"/>
          </p:cNvSpPr>
          <p:nvPr>
            <p:ph type="subTitle" idx="1"/>
          </p:nvPr>
        </p:nvSpPr>
        <p:spPr>
          <a:xfrm>
            <a:off x="226142" y="1995948"/>
            <a:ext cx="11798710" cy="4699820"/>
          </a:xfrm>
        </p:spPr>
        <p:txBody>
          <a:bodyPr>
            <a:normAutofit/>
          </a:bodyPr>
          <a:lstStyle/>
          <a:p>
            <a:r>
              <a:rPr lang="en-US" b="0" i="0" dirty="0">
                <a:solidFill>
                  <a:schemeClr val="tx1">
                    <a:lumMod val="95000"/>
                  </a:schemeClr>
                </a:solidFill>
                <a:effectLst/>
                <a:latin typeface="Söhne"/>
              </a:rPr>
              <a:t>Greetings! I'm Bhavana Jaiswal, and I invite you to embark on an illuminating journey into the realm of data engineering with a focus on the Olympic Games. In this project, we leverage the transformative power of Azure's cutting-edge technologies to delve into Olympic data, uncovering hidden trends, athlete performance metrics, and historical patterns. From data collection and preparation to advanced analytics, our exploration is anchored in key tools like Azure Data Factory, Azure Data Lake Storage Gen 2, Azure Synapse Analytics (formerly SQL Data Warehouse), and the dynamic capabilities of Azure Databricks. By harnessing these technologies, we illuminate the potential of data engineering to drive informed decision-making and shape a data-driven future. Let's dive into the world of Olympic insights and Azure's prowess together!</a:t>
            </a:r>
            <a:endParaRPr lang="en-IN" dirty="0">
              <a:solidFill>
                <a:schemeClr val="tx1">
                  <a:lumMod val="95000"/>
                </a:schemeClr>
              </a:solidFill>
            </a:endParaRPr>
          </a:p>
        </p:txBody>
      </p:sp>
    </p:spTree>
    <p:extLst>
      <p:ext uri="{BB962C8B-B14F-4D97-AF65-F5344CB8AC3E}">
        <p14:creationId xmlns:p14="http://schemas.microsoft.com/office/powerpoint/2010/main" val="146718367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5B330-991E-BD63-1638-0FFC67D9192E}"/>
              </a:ext>
            </a:extLst>
          </p:cNvPr>
          <p:cNvPicPr>
            <a:picLocks noChangeAspect="1"/>
          </p:cNvPicPr>
          <p:nvPr/>
        </p:nvPicPr>
        <p:blipFill>
          <a:blip r:embed="rId2"/>
          <a:stretch>
            <a:fillRect/>
          </a:stretch>
        </p:blipFill>
        <p:spPr>
          <a:xfrm>
            <a:off x="0" y="628650"/>
            <a:ext cx="12192000" cy="5600700"/>
          </a:xfrm>
          <a:prstGeom prst="rect">
            <a:avLst/>
          </a:prstGeom>
        </p:spPr>
      </p:pic>
    </p:spTree>
    <p:extLst>
      <p:ext uri="{BB962C8B-B14F-4D97-AF65-F5344CB8AC3E}">
        <p14:creationId xmlns:p14="http://schemas.microsoft.com/office/powerpoint/2010/main" val="18887393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86770-D072-66B1-9339-0E0E8844BC0B}"/>
              </a:ext>
            </a:extLst>
          </p:cNvPr>
          <p:cNvPicPr>
            <a:picLocks noChangeAspect="1"/>
          </p:cNvPicPr>
          <p:nvPr/>
        </p:nvPicPr>
        <p:blipFill>
          <a:blip r:embed="rId2"/>
          <a:stretch>
            <a:fillRect/>
          </a:stretch>
        </p:blipFill>
        <p:spPr>
          <a:xfrm>
            <a:off x="0" y="638175"/>
            <a:ext cx="12192000" cy="5581650"/>
          </a:xfrm>
          <a:prstGeom prst="rect">
            <a:avLst/>
          </a:prstGeom>
        </p:spPr>
      </p:pic>
    </p:spTree>
    <p:extLst>
      <p:ext uri="{BB962C8B-B14F-4D97-AF65-F5344CB8AC3E}">
        <p14:creationId xmlns:p14="http://schemas.microsoft.com/office/powerpoint/2010/main" val="407810860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533DE3-409D-2650-8E0C-A433EAE5ACF1}"/>
              </a:ext>
            </a:extLst>
          </p:cNvPr>
          <p:cNvPicPr>
            <a:picLocks noChangeAspect="1"/>
          </p:cNvPicPr>
          <p:nvPr/>
        </p:nvPicPr>
        <p:blipFill>
          <a:blip r:embed="rId2"/>
          <a:stretch>
            <a:fillRect/>
          </a:stretch>
        </p:blipFill>
        <p:spPr>
          <a:xfrm>
            <a:off x="0" y="539750"/>
            <a:ext cx="12192000" cy="5778500"/>
          </a:xfrm>
          <a:prstGeom prst="rect">
            <a:avLst/>
          </a:prstGeom>
        </p:spPr>
      </p:pic>
    </p:spTree>
    <p:extLst>
      <p:ext uri="{BB962C8B-B14F-4D97-AF65-F5344CB8AC3E}">
        <p14:creationId xmlns:p14="http://schemas.microsoft.com/office/powerpoint/2010/main" val="339381529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14EF-0386-7D98-8DF2-AA216AC52773}"/>
              </a:ext>
            </a:extLst>
          </p:cNvPr>
          <p:cNvSpPr>
            <a:spLocks noGrp="1"/>
          </p:cNvSpPr>
          <p:nvPr>
            <p:ph type="ctrTitle"/>
          </p:nvPr>
        </p:nvSpPr>
        <p:spPr>
          <a:xfrm>
            <a:off x="452284" y="1122363"/>
            <a:ext cx="11267768" cy="1365198"/>
          </a:xfrm>
        </p:spPr>
        <p:txBody>
          <a:bodyPr/>
          <a:lstStyle/>
          <a:p>
            <a:r>
              <a:rPr lang="en-US" dirty="0"/>
              <a:t>Creating azure synapse analytics</a:t>
            </a:r>
            <a:endParaRPr lang="en-IN" dirty="0"/>
          </a:p>
        </p:txBody>
      </p:sp>
      <p:sp>
        <p:nvSpPr>
          <p:cNvPr id="3" name="Subtitle 2">
            <a:extLst>
              <a:ext uri="{FF2B5EF4-FFF2-40B4-BE49-F238E27FC236}">
                <a16:creationId xmlns:a16="http://schemas.microsoft.com/office/drawing/2014/main" id="{2F97E91E-DF7E-4F20-3867-C98887011B6B}"/>
              </a:ext>
            </a:extLst>
          </p:cNvPr>
          <p:cNvSpPr>
            <a:spLocks noGrp="1"/>
          </p:cNvSpPr>
          <p:nvPr>
            <p:ph type="subTitle" idx="1"/>
          </p:nvPr>
        </p:nvSpPr>
        <p:spPr>
          <a:xfrm>
            <a:off x="176982" y="2733367"/>
            <a:ext cx="11543070" cy="3854245"/>
          </a:xfrm>
        </p:spPr>
        <p:txBody>
          <a:bodyPr>
            <a:normAutofit/>
          </a:bodyPr>
          <a:lstStyle/>
          <a:p>
            <a:r>
              <a:rPr lang="en-US" sz="2400" b="0" i="0" dirty="0">
                <a:solidFill>
                  <a:srgbClr val="D1D5DB"/>
                </a:solidFill>
                <a:effectLst/>
                <a:latin typeface="Söhne"/>
              </a:rPr>
              <a:t>Welcome to the realm of Azure Synapse Analytics, where data analysis transcends boundaries and historical insights come to life. In our exploration of Olympic data, Azure Synapse Analytics serves as the backbone of our analytical endeavors. Formerly known as SQL Data Warehouse, this comprehensive solution enables us to seamlessly analyze vast datasets, uncover historical trends, and extract meaningful athlete performance metrics. Join me as we dive into the capabilities of Azure Synapse Analytics, where unified analytics seamlessly converge to illuminate Olympic insights.</a:t>
            </a:r>
            <a:endParaRPr lang="en-IN" sz="2400" dirty="0"/>
          </a:p>
        </p:txBody>
      </p:sp>
    </p:spTree>
    <p:extLst>
      <p:ext uri="{BB962C8B-B14F-4D97-AF65-F5344CB8AC3E}">
        <p14:creationId xmlns:p14="http://schemas.microsoft.com/office/powerpoint/2010/main" val="189066538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ABBA7-CF35-1912-B613-FF52C56BD994}"/>
              </a:ext>
            </a:extLst>
          </p:cNvPr>
          <p:cNvPicPr>
            <a:picLocks noChangeAspect="1"/>
          </p:cNvPicPr>
          <p:nvPr/>
        </p:nvPicPr>
        <p:blipFill>
          <a:blip r:embed="rId2"/>
          <a:stretch>
            <a:fillRect/>
          </a:stretch>
        </p:blipFill>
        <p:spPr>
          <a:xfrm>
            <a:off x="0" y="454025"/>
            <a:ext cx="12192000" cy="5949950"/>
          </a:xfrm>
          <a:prstGeom prst="rect">
            <a:avLst/>
          </a:prstGeom>
        </p:spPr>
      </p:pic>
    </p:spTree>
    <p:extLst>
      <p:ext uri="{BB962C8B-B14F-4D97-AF65-F5344CB8AC3E}">
        <p14:creationId xmlns:p14="http://schemas.microsoft.com/office/powerpoint/2010/main" val="14470348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8A319-93C5-23BA-C097-D9DE1616A47F}"/>
              </a:ext>
            </a:extLst>
          </p:cNvPr>
          <p:cNvPicPr>
            <a:picLocks noChangeAspect="1"/>
          </p:cNvPicPr>
          <p:nvPr/>
        </p:nvPicPr>
        <p:blipFill>
          <a:blip r:embed="rId2"/>
          <a:stretch>
            <a:fillRect/>
          </a:stretch>
        </p:blipFill>
        <p:spPr>
          <a:xfrm>
            <a:off x="0" y="633932"/>
            <a:ext cx="12192000" cy="5590135"/>
          </a:xfrm>
          <a:prstGeom prst="rect">
            <a:avLst/>
          </a:prstGeom>
        </p:spPr>
      </p:pic>
    </p:spTree>
    <p:extLst>
      <p:ext uri="{BB962C8B-B14F-4D97-AF65-F5344CB8AC3E}">
        <p14:creationId xmlns:p14="http://schemas.microsoft.com/office/powerpoint/2010/main" val="428121855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CF1D9-8923-796E-2D86-1F9D49B313BE}"/>
              </a:ext>
            </a:extLst>
          </p:cNvPr>
          <p:cNvPicPr>
            <a:picLocks noChangeAspect="1"/>
          </p:cNvPicPr>
          <p:nvPr/>
        </p:nvPicPr>
        <p:blipFill>
          <a:blip r:embed="rId2"/>
          <a:stretch>
            <a:fillRect/>
          </a:stretch>
        </p:blipFill>
        <p:spPr>
          <a:xfrm>
            <a:off x="0" y="541756"/>
            <a:ext cx="12192000" cy="5774488"/>
          </a:xfrm>
          <a:prstGeom prst="rect">
            <a:avLst/>
          </a:prstGeom>
        </p:spPr>
      </p:pic>
    </p:spTree>
    <p:extLst>
      <p:ext uri="{BB962C8B-B14F-4D97-AF65-F5344CB8AC3E}">
        <p14:creationId xmlns:p14="http://schemas.microsoft.com/office/powerpoint/2010/main" val="301340666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14716-D6DB-CB6F-A4D7-B836E827EEEC}"/>
              </a:ext>
            </a:extLst>
          </p:cNvPr>
          <p:cNvPicPr>
            <a:picLocks noChangeAspect="1"/>
          </p:cNvPicPr>
          <p:nvPr/>
        </p:nvPicPr>
        <p:blipFill>
          <a:blip r:embed="rId2"/>
          <a:stretch>
            <a:fillRect/>
          </a:stretch>
        </p:blipFill>
        <p:spPr>
          <a:xfrm>
            <a:off x="0" y="657225"/>
            <a:ext cx="12192000" cy="5543550"/>
          </a:xfrm>
          <a:prstGeom prst="rect">
            <a:avLst/>
          </a:prstGeom>
        </p:spPr>
      </p:pic>
    </p:spTree>
    <p:extLst>
      <p:ext uri="{BB962C8B-B14F-4D97-AF65-F5344CB8AC3E}">
        <p14:creationId xmlns:p14="http://schemas.microsoft.com/office/powerpoint/2010/main" val="189034021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AD3E9-3618-3249-F04C-0ECCE35FB0D7}"/>
              </a:ext>
            </a:extLst>
          </p:cNvPr>
          <p:cNvPicPr>
            <a:picLocks noChangeAspect="1"/>
          </p:cNvPicPr>
          <p:nvPr/>
        </p:nvPicPr>
        <p:blipFill>
          <a:blip r:embed="rId2"/>
          <a:stretch>
            <a:fillRect/>
          </a:stretch>
        </p:blipFill>
        <p:spPr>
          <a:xfrm>
            <a:off x="0" y="473075"/>
            <a:ext cx="12192000" cy="5911850"/>
          </a:xfrm>
          <a:prstGeom prst="rect">
            <a:avLst/>
          </a:prstGeom>
        </p:spPr>
      </p:pic>
    </p:spTree>
    <p:extLst>
      <p:ext uri="{BB962C8B-B14F-4D97-AF65-F5344CB8AC3E}">
        <p14:creationId xmlns:p14="http://schemas.microsoft.com/office/powerpoint/2010/main" val="243103173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584AD0-1809-E1CB-97C1-196451EB66E5}"/>
              </a:ext>
            </a:extLst>
          </p:cNvPr>
          <p:cNvPicPr>
            <a:picLocks noChangeAspect="1"/>
          </p:cNvPicPr>
          <p:nvPr/>
        </p:nvPicPr>
        <p:blipFill>
          <a:blip r:embed="rId2"/>
          <a:stretch>
            <a:fillRect/>
          </a:stretch>
        </p:blipFill>
        <p:spPr>
          <a:xfrm>
            <a:off x="0" y="382588"/>
            <a:ext cx="12192000" cy="6092823"/>
          </a:xfrm>
          <a:prstGeom prst="rect">
            <a:avLst/>
          </a:prstGeom>
        </p:spPr>
      </p:pic>
    </p:spTree>
    <p:extLst>
      <p:ext uri="{BB962C8B-B14F-4D97-AF65-F5344CB8AC3E}">
        <p14:creationId xmlns:p14="http://schemas.microsoft.com/office/powerpoint/2010/main" val="39828794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EA354-4A36-1DD7-7F5B-780BD730BF2B}"/>
              </a:ext>
            </a:extLst>
          </p:cNvPr>
          <p:cNvPicPr>
            <a:picLocks noChangeAspect="1"/>
          </p:cNvPicPr>
          <p:nvPr/>
        </p:nvPicPr>
        <p:blipFill>
          <a:blip r:embed="rId2"/>
          <a:stretch>
            <a:fillRect/>
          </a:stretch>
        </p:blipFill>
        <p:spPr>
          <a:xfrm>
            <a:off x="0" y="1527175"/>
            <a:ext cx="12192000" cy="3803650"/>
          </a:xfrm>
          <a:prstGeom prst="rect">
            <a:avLst/>
          </a:prstGeom>
        </p:spPr>
      </p:pic>
    </p:spTree>
    <p:extLst>
      <p:ext uri="{BB962C8B-B14F-4D97-AF65-F5344CB8AC3E}">
        <p14:creationId xmlns:p14="http://schemas.microsoft.com/office/powerpoint/2010/main" val="343998862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D301C-757E-831D-0810-6EFD773A6A03}"/>
              </a:ext>
            </a:extLst>
          </p:cNvPr>
          <p:cNvPicPr>
            <a:picLocks noChangeAspect="1"/>
          </p:cNvPicPr>
          <p:nvPr/>
        </p:nvPicPr>
        <p:blipFill>
          <a:blip r:embed="rId2"/>
          <a:stretch>
            <a:fillRect/>
          </a:stretch>
        </p:blipFill>
        <p:spPr>
          <a:xfrm>
            <a:off x="0" y="1549400"/>
            <a:ext cx="12192000" cy="3759200"/>
          </a:xfrm>
          <a:prstGeom prst="rect">
            <a:avLst/>
          </a:prstGeom>
        </p:spPr>
      </p:pic>
    </p:spTree>
    <p:extLst>
      <p:ext uri="{BB962C8B-B14F-4D97-AF65-F5344CB8AC3E}">
        <p14:creationId xmlns:p14="http://schemas.microsoft.com/office/powerpoint/2010/main" val="6889555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3EFD7E-46FC-3FF1-E8CC-5A96E75E2FDF}"/>
              </a:ext>
            </a:extLst>
          </p:cNvPr>
          <p:cNvPicPr>
            <a:picLocks noChangeAspect="1"/>
          </p:cNvPicPr>
          <p:nvPr/>
        </p:nvPicPr>
        <p:blipFill>
          <a:blip r:embed="rId2"/>
          <a:stretch>
            <a:fillRect/>
          </a:stretch>
        </p:blipFill>
        <p:spPr>
          <a:xfrm>
            <a:off x="0" y="1460500"/>
            <a:ext cx="12192000" cy="3937000"/>
          </a:xfrm>
          <a:prstGeom prst="rect">
            <a:avLst/>
          </a:prstGeom>
        </p:spPr>
      </p:pic>
    </p:spTree>
    <p:extLst>
      <p:ext uri="{BB962C8B-B14F-4D97-AF65-F5344CB8AC3E}">
        <p14:creationId xmlns:p14="http://schemas.microsoft.com/office/powerpoint/2010/main" val="251749036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14367-F10D-D641-0DAB-E99526E07C4B}"/>
              </a:ext>
            </a:extLst>
          </p:cNvPr>
          <p:cNvPicPr>
            <a:picLocks noChangeAspect="1"/>
          </p:cNvPicPr>
          <p:nvPr/>
        </p:nvPicPr>
        <p:blipFill>
          <a:blip r:embed="rId2"/>
          <a:stretch>
            <a:fillRect/>
          </a:stretch>
        </p:blipFill>
        <p:spPr>
          <a:xfrm>
            <a:off x="0" y="638600"/>
            <a:ext cx="12192000" cy="5580800"/>
          </a:xfrm>
          <a:prstGeom prst="rect">
            <a:avLst/>
          </a:prstGeom>
        </p:spPr>
      </p:pic>
    </p:spTree>
    <p:extLst>
      <p:ext uri="{BB962C8B-B14F-4D97-AF65-F5344CB8AC3E}">
        <p14:creationId xmlns:p14="http://schemas.microsoft.com/office/powerpoint/2010/main" val="399565059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42E88-B874-F31A-5565-99703B3D4482}"/>
              </a:ext>
            </a:extLst>
          </p:cNvPr>
          <p:cNvPicPr>
            <a:picLocks noChangeAspect="1"/>
          </p:cNvPicPr>
          <p:nvPr/>
        </p:nvPicPr>
        <p:blipFill>
          <a:blip r:embed="rId2"/>
          <a:stretch>
            <a:fillRect/>
          </a:stretch>
        </p:blipFill>
        <p:spPr>
          <a:xfrm>
            <a:off x="0" y="649427"/>
            <a:ext cx="12192000" cy="5559146"/>
          </a:xfrm>
          <a:prstGeom prst="rect">
            <a:avLst/>
          </a:prstGeom>
        </p:spPr>
      </p:pic>
    </p:spTree>
    <p:extLst>
      <p:ext uri="{BB962C8B-B14F-4D97-AF65-F5344CB8AC3E}">
        <p14:creationId xmlns:p14="http://schemas.microsoft.com/office/powerpoint/2010/main" val="84968165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77CA1-4E23-963C-F1C1-05CCC574F8F7}"/>
              </a:ext>
            </a:extLst>
          </p:cNvPr>
          <p:cNvPicPr>
            <a:picLocks noChangeAspect="1"/>
          </p:cNvPicPr>
          <p:nvPr/>
        </p:nvPicPr>
        <p:blipFill>
          <a:blip r:embed="rId2"/>
          <a:stretch>
            <a:fillRect/>
          </a:stretch>
        </p:blipFill>
        <p:spPr>
          <a:xfrm>
            <a:off x="0" y="552987"/>
            <a:ext cx="12192000" cy="5752025"/>
          </a:xfrm>
          <a:prstGeom prst="rect">
            <a:avLst/>
          </a:prstGeom>
        </p:spPr>
      </p:pic>
    </p:spTree>
    <p:extLst>
      <p:ext uri="{BB962C8B-B14F-4D97-AF65-F5344CB8AC3E}">
        <p14:creationId xmlns:p14="http://schemas.microsoft.com/office/powerpoint/2010/main" val="86954508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014B38-0F6E-E9C4-99AA-56827EF62A42}"/>
              </a:ext>
            </a:extLst>
          </p:cNvPr>
          <p:cNvPicPr>
            <a:picLocks noChangeAspect="1"/>
          </p:cNvPicPr>
          <p:nvPr/>
        </p:nvPicPr>
        <p:blipFill>
          <a:blip r:embed="rId2"/>
          <a:stretch>
            <a:fillRect/>
          </a:stretch>
        </p:blipFill>
        <p:spPr>
          <a:xfrm>
            <a:off x="0" y="473075"/>
            <a:ext cx="12192000" cy="5911850"/>
          </a:xfrm>
          <a:prstGeom prst="rect">
            <a:avLst/>
          </a:prstGeom>
        </p:spPr>
      </p:pic>
    </p:spTree>
    <p:extLst>
      <p:ext uri="{BB962C8B-B14F-4D97-AF65-F5344CB8AC3E}">
        <p14:creationId xmlns:p14="http://schemas.microsoft.com/office/powerpoint/2010/main" val="241239716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AF329-B96F-4E9D-30C0-949AD427C8B2}"/>
              </a:ext>
            </a:extLst>
          </p:cNvPr>
          <p:cNvPicPr>
            <a:picLocks noChangeAspect="1"/>
          </p:cNvPicPr>
          <p:nvPr/>
        </p:nvPicPr>
        <p:blipFill>
          <a:blip r:embed="rId2"/>
          <a:stretch>
            <a:fillRect/>
          </a:stretch>
        </p:blipFill>
        <p:spPr>
          <a:xfrm>
            <a:off x="0" y="1952625"/>
            <a:ext cx="12192000" cy="2952750"/>
          </a:xfrm>
          <a:prstGeom prst="rect">
            <a:avLst/>
          </a:prstGeom>
        </p:spPr>
      </p:pic>
    </p:spTree>
    <p:extLst>
      <p:ext uri="{BB962C8B-B14F-4D97-AF65-F5344CB8AC3E}">
        <p14:creationId xmlns:p14="http://schemas.microsoft.com/office/powerpoint/2010/main" val="322391614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AC1A5E-6F36-9FF4-59E8-391CD0CC263B}"/>
              </a:ext>
            </a:extLst>
          </p:cNvPr>
          <p:cNvPicPr>
            <a:picLocks noChangeAspect="1"/>
          </p:cNvPicPr>
          <p:nvPr/>
        </p:nvPicPr>
        <p:blipFill>
          <a:blip r:embed="rId2"/>
          <a:stretch>
            <a:fillRect/>
          </a:stretch>
        </p:blipFill>
        <p:spPr>
          <a:xfrm>
            <a:off x="0" y="2452240"/>
            <a:ext cx="12192000" cy="1953520"/>
          </a:xfrm>
          <a:prstGeom prst="rect">
            <a:avLst/>
          </a:prstGeom>
        </p:spPr>
      </p:pic>
    </p:spTree>
    <p:extLst>
      <p:ext uri="{BB962C8B-B14F-4D97-AF65-F5344CB8AC3E}">
        <p14:creationId xmlns:p14="http://schemas.microsoft.com/office/powerpoint/2010/main" val="393920265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04337BD-F1AC-9E39-2BE3-41BB1771B8A6}"/>
              </a:ext>
            </a:extLst>
          </p:cNvPr>
          <p:cNvSpPr>
            <a:spLocks noGrp="1"/>
          </p:cNvSpPr>
          <p:nvPr>
            <p:ph type="subTitle" idx="1"/>
          </p:nvPr>
        </p:nvSpPr>
        <p:spPr>
          <a:xfrm>
            <a:off x="1876424" y="1779639"/>
            <a:ext cx="8791575" cy="3478161"/>
          </a:xfrm>
        </p:spPr>
        <p:txBody>
          <a:bodyPr>
            <a:normAutofit/>
          </a:bodyPr>
          <a:lstStyle/>
          <a:p>
            <a:pPr algn="ctr"/>
            <a:r>
              <a:rPr lang="en-US" sz="7200" dirty="0">
                <a:solidFill>
                  <a:schemeClr val="tx1">
                    <a:lumMod val="95000"/>
                  </a:schemeClr>
                </a:solidFill>
              </a:rPr>
              <a:t>Thank You</a:t>
            </a:r>
            <a:endParaRPr lang="en-IN" sz="7200" dirty="0">
              <a:solidFill>
                <a:schemeClr val="tx1">
                  <a:lumMod val="95000"/>
                </a:schemeClr>
              </a:solidFill>
            </a:endParaRPr>
          </a:p>
        </p:txBody>
      </p:sp>
    </p:spTree>
    <p:extLst>
      <p:ext uri="{BB962C8B-B14F-4D97-AF65-F5344CB8AC3E}">
        <p14:creationId xmlns:p14="http://schemas.microsoft.com/office/powerpoint/2010/main" val="406039228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2CE6-D55B-327A-AD80-17150E2297A4}"/>
              </a:ext>
            </a:extLst>
          </p:cNvPr>
          <p:cNvSpPr>
            <a:spLocks noGrp="1"/>
          </p:cNvSpPr>
          <p:nvPr>
            <p:ph type="ctrTitle"/>
          </p:nvPr>
        </p:nvSpPr>
        <p:spPr>
          <a:xfrm>
            <a:off x="491614" y="1122363"/>
            <a:ext cx="10176386" cy="981740"/>
          </a:xfrm>
        </p:spPr>
        <p:txBody>
          <a:bodyPr>
            <a:normAutofit fontScale="90000"/>
          </a:bodyPr>
          <a:lstStyle/>
          <a:p>
            <a:r>
              <a:rPr lang="en-US" dirty="0"/>
              <a:t>  Creating Azure data factory studio</a:t>
            </a:r>
            <a:endParaRPr lang="en-IN" dirty="0"/>
          </a:p>
        </p:txBody>
      </p:sp>
      <p:sp>
        <p:nvSpPr>
          <p:cNvPr id="3" name="Subtitle 2">
            <a:extLst>
              <a:ext uri="{FF2B5EF4-FFF2-40B4-BE49-F238E27FC236}">
                <a16:creationId xmlns:a16="http://schemas.microsoft.com/office/drawing/2014/main" id="{76CA1C5C-A8FA-3146-83C4-A12D8B09068B}"/>
              </a:ext>
            </a:extLst>
          </p:cNvPr>
          <p:cNvSpPr>
            <a:spLocks noGrp="1"/>
          </p:cNvSpPr>
          <p:nvPr>
            <p:ph type="subTitle" idx="1"/>
          </p:nvPr>
        </p:nvSpPr>
        <p:spPr>
          <a:xfrm>
            <a:off x="334298" y="2369573"/>
            <a:ext cx="11562734" cy="4080387"/>
          </a:xfrm>
        </p:spPr>
        <p:txBody>
          <a:bodyPr>
            <a:normAutofit/>
          </a:bodyPr>
          <a:lstStyle/>
          <a:p>
            <a:r>
              <a:rPr lang="en-US" sz="2400" b="0" i="0" dirty="0">
                <a:solidFill>
                  <a:schemeClr val="tx1">
                    <a:lumMod val="95000"/>
                  </a:schemeClr>
                </a:solidFill>
                <a:effectLst/>
                <a:latin typeface="Söhne"/>
              </a:rPr>
              <a:t>Welcome to the realm of Azure Data Factory Studio, where data movement transforms into a symphony of seamless orchestration. In our journey of unraveling Olympic insights, we delve into this powerful tool to craft robust, automated data pipelines that bridge diverse data sources. Azure Data Factory Studio empowers us to efficiently extract, transform, and load (ETL) Olympic data, ensuring its harmonious flow across the Azure landscape. As we curate this intricate melody of data, we discover how Azure Data Factory Studio simplifies the complex, making data movement a well-choreographed performance.</a:t>
            </a:r>
            <a:endParaRPr lang="en-IN" sz="2400" dirty="0">
              <a:solidFill>
                <a:schemeClr val="tx1">
                  <a:lumMod val="95000"/>
                </a:schemeClr>
              </a:solidFill>
            </a:endParaRPr>
          </a:p>
        </p:txBody>
      </p:sp>
    </p:spTree>
    <p:extLst>
      <p:ext uri="{BB962C8B-B14F-4D97-AF65-F5344CB8AC3E}">
        <p14:creationId xmlns:p14="http://schemas.microsoft.com/office/powerpoint/2010/main" val="255030808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D25CFA-5BB3-FAD8-C756-9B4354763030}"/>
              </a:ext>
            </a:extLst>
          </p:cNvPr>
          <p:cNvPicPr>
            <a:picLocks noChangeAspect="1"/>
          </p:cNvPicPr>
          <p:nvPr/>
        </p:nvPicPr>
        <p:blipFill>
          <a:blip r:embed="rId2"/>
          <a:stretch>
            <a:fillRect/>
          </a:stretch>
        </p:blipFill>
        <p:spPr>
          <a:xfrm>
            <a:off x="0" y="489062"/>
            <a:ext cx="12192000" cy="5879875"/>
          </a:xfrm>
          <a:prstGeom prst="rect">
            <a:avLst/>
          </a:prstGeom>
        </p:spPr>
      </p:pic>
    </p:spTree>
    <p:extLst>
      <p:ext uri="{BB962C8B-B14F-4D97-AF65-F5344CB8AC3E}">
        <p14:creationId xmlns:p14="http://schemas.microsoft.com/office/powerpoint/2010/main" val="189686675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37DAB2-D0C8-3DA3-0A48-AF8C9CC8D47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10064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F7FD07-8DB5-C824-0C35-006498943D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66753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C563B-AA60-800D-698A-A03D8112CF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9424975"/>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326</TotalTime>
  <Words>721</Words>
  <Application>Microsoft Office PowerPoint</Application>
  <PresentationFormat>Widescreen</PresentationFormat>
  <Paragraphs>24</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Söhne</vt:lpstr>
      <vt:lpstr>Tw Cen MT</vt:lpstr>
      <vt:lpstr>Circuit</vt:lpstr>
      <vt:lpstr> </vt:lpstr>
      <vt:lpstr>Agenda</vt:lpstr>
      <vt:lpstr>Introduction</vt:lpstr>
      <vt:lpstr>PowerPoint Presentation</vt:lpstr>
      <vt:lpstr>  Creating Azure data factory studio</vt:lpstr>
      <vt:lpstr>PowerPoint Presentation</vt:lpstr>
      <vt:lpstr>PowerPoint Presentation</vt:lpstr>
      <vt:lpstr>PowerPoint Presentation</vt:lpstr>
      <vt:lpstr>PowerPoint Presentation</vt:lpstr>
      <vt:lpstr>Adls gen-2 storage account</vt:lpstr>
      <vt:lpstr>PowerPoint Presentation</vt:lpstr>
      <vt:lpstr>PowerPoint Presentation</vt:lpstr>
      <vt:lpstr>PowerPoint Presentation</vt:lpstr>
      <vt:lpstr>PowerPoint Presentation</vt:lpstr>
      <vt:lpstr>PowerPoint Presentation</vt:lpstr>
      <vt:lpstr>PowerPoint Presentation</vt:lpstr>
      <vt:lpstr>Creating Azure databricks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back all the transform data</vt:lpstr>
      <vt:lpstr>PowerPoint Presentation</vt:lpstr>
      <vt:lpstr>PowerPoint Presentation</vt:lpstr>
      <vt:lpstr>PowerPoint Presentation</vt:lpstr>
      <vt:lpstr>PowerPoint Presentation</vt:lpstr>
      <vt:lpstr>PowerPoint Presentation</vt:lpstr>
      <vt:lpstr>PowerPoint Presentation</vt:lpstr>
      <vt:lpstr>Creating azure synapse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Kirti Jaiswal</dc:creator>
  <cp:lastModifiedBy>Kirti Jaiswal</cp:lastModifiedBy>
  <cp:revision>2</cp:revision>
  <dcterms:created xsi:type="dcterms:W3CDTF">2023-08-13T08:06:30Z</dcterms:created>
  <dcterms:modified xsi:type="dcterms:W3CDTF">2023-08-26T17:39:47Z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